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sldIdLst>
    <p:sldId id="256" r:id="rId2"/>
    <p:sldId id="260" r:id="rId3"/>
    <p:sldId id="257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Фёдоров Илья" initials="ФИ" lastIdx="1" clrIdx="0">
    <p:extLst>
      <p:ext uri="{19B8F6BF-5375-455C-9EA6-DF929625EA0E}">
        <p15:presenceInfo xmlns:p15="http://schemas.microsoft.com/office/powerpoint/2012/main" userId="e0052963e929f31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jpg>
</file>

<file path=ppt/media/image12.jpg>
</file>

<file path=ppt/media/image13.jpg>
</file>

<file path=ppt/media/image2.jpeg>
</file>

<file path=ppt/media/image3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0576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725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271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117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72294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5892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711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478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4393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83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7499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46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92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4247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0557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8854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93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183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09D15B0-BDD5-48CD-8432-5CFDF7639765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76F8A3-480B-457B-9DE4-7A9EB49C07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761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  <p:sldLayoutId id="2147483804" r:id="rId17"/>
    <p:sldLayoutId id="2147483805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5" Type="http://schemas.openxmlformats.org/officeDocument/2006/relationships/slide" Target="slide3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slide" Target="slide1.xml"/><Relationship Id="rId5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slide" Target="slide5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slide" Target="slide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ванная&#10;&#10;Описание создано автоматически">
            <a:extLst>
              <a:ext uri="{FF2B5EF4-FFF2-40B4-BE49-F238E27FC236}">
                <a16:creationId xmlns:a16="http://schemas.microsoft.com/office/drawing/2014/main" id="{8A2F6B3C-92BA-4D8E-A8A9-49AAB4B8F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81002" y="381000"/>
            <a:ext cx="6858002" cy="6096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606B9A-28E0-4E67-8AB3-F4D272454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7549" y="86520"/>
            <a:ext cx="8517230" cy="2423509"/>
          </a:xfrm>
        </p:spPr>
        <p:txBody>
          <a:bodyPr>
            <a:norm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</a:rPr>
              <a:t>М</a:t>
            </a:r>
            <a:r>
              <a:rPr lang="ru-RU" sz="6600" dirty="0"/>
              <a:t>ИР </a:t>
            </a:r>
            <a:br>
              <a:rPr lang="ru-RU" sz="6600" dirty="0"/>
            </a:br>
            <a:r>
              <a:rPr lang="ru-RU" sz="6600" dirty="0">
                <a:solidFill>
                  <a:schemeClr val="bg1"/>
                </a:solidFill>
              </a:rPr>
              <a:t>БЕЗ</a:t>
            </a:r>
            <a:r>
              <a:rPr lang="ru-RU" sz="6600" dirty="0"/>
              <a:t> </a:t>
            </a:r>
            <a:r>
              <a:rPr lang="ru-RU" sz="6600" dirty="0">
                <a:solidFill>
                  <a:schemeClr val="bg1"/>
                </a:solidFill>
              </a:rPr>
              <a:t>НАР</a:t>
            </a:r>
            <a:r>
              <a:rPr lang="ru-RU" sz="6600" dirty="0"/>
              <a:t>КОТИКОВ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7B1E4B-8849-41A1-87EE-7C9C2AC55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299" y="2519173"/>
            <a:ext cx="5304519" cy="3985144"/>
          </a:xfrm>
        </p:spPr>
        <p:txBody>
          <a:bodyPr/>
          <a:lstStyle/>
          <a:p>
            <a:r>
              <a:rPr lang="ru-RU" sz="2400" dirty="0">
                <a:solidFill>
                  <a:schemeClr val="bg1"/>
                </a:solidFill>
              </a:rPr>
              <a:t>Наркотики — группа веществ, вызывающих физическую зависимость, не связанных с нормальной жизнедеятельностью.</a:t>
            </a:r>
            <a:r>
              <a:rPr lang="ru-RU" dirty="0">
                <a:solidFill>
                  <a:schemeClr val="bg1"/>
                </a:solidFill>
              </a:rPr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E541D3-DFAB-4D20-99D6-7F57366518E3}"/>
              </a:ext>
            </a:extLst>
          </p:cNvPr>
          <p:cNvSpPr txBox="1"/>
          <p:nvPr/>
        </p:nvSpPr>
        <p:spPr>
          <a:xfrm>
            <a:off x="7927675" y="3234906"/>
            <a:ext cx="1768416" cy="2907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9FAE8A-5C26-4B83-AEA6-50D54CDBE5BB}"/>
              </a:ext>
            </a:extLst>
          </p:cNvPr>
          <p:cNvSpPr txBox="1"/>
          <p:nvPr/>
        </p:nvSpPr>
        <p:spPr>
          <a:xfrm>
            <a:off x="6096000" y="2596550"/>
            <a:ext cx="5848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наркомания – это пристрастие к употреблению наркотиков,</a:t>
            </a:r>
          </a:p>
          <a:p>
            <a:pPr algn="ctr"/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болезненное влечение, которое приводит к тяжелым нарушениям, </a:t>
            </a:r>
          </a:p>
          <a:p>
            <a:pPr algn="ctr"/>
            <a:r>
              <a:rPr lang="ru-RU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в первую очередь, психических и физических функций организма 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35D8F0-79AC-43E9-8C42-F8D66C1C8024}"/>
              </a:ext>
            </a:extLst>
          </p:cNvPr>
          <p:cNvSpPr txBox="1"/>
          <p:nvPr/>
        </p:nvSpPr>
        <p:spPr>
          <a:xfrm>
            <a:off x="1626432" y="5771066"/>
            <a:ext cx="29541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Здоровый образ              жизни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AEEA1E-E3A2-489A-A70B-8A27EF311305}"/>
              </a:ext>
            </a:extLst>
          </p:cNvPr>
          <p:cNvSpPr txBox="1"/>
          <p:nvPr/>
        </p:nvSpPr>
        <p:spPr bwMode="gray">
          <a:xfrm>
            <a:off x="7641213" y="5757278"/>
            <a:ext cx="29243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Употребление наркотиков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890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7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87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250"/>
                            </p:stCondLst>
                            <p:childTnLst>
                              <p:par>
                                <p:cTn id="16" presetID="26" presetClass="emph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75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875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4">
            <a:extLst>
              <a:ext uri="{FF2B5EF4-FFF2-40B4-BE49-F238E27FC236}">
                <a16:creationId xmlns:a16="http://schemas.microsoft.com/office/drawing/2014/main" id="{00EEFE56-9753-466E-A387-E2A5E04E1E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67" r="9091" b="106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0">
            <a:extLst>
              <a:ext uri="{FF2B5EF4-FFF2-40B4-BE49-F238E27FC236}">
                <a16:creationId xmlns:a16="http://schemas.microsoft.com/office/drawing/2014/main" id="{CC146B38-3E4E-4A67-91CF-55DBCC51B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-153067" y="613608"/>
            <a:ext cx="8044107" cy="5638800"/>
          </a:xfrm>
          <a:custGeom>
            <a:avLst/>
            <a:gdLst/>
            <a:ahLst/>
            <a:cxnLst/>
            <a:rect l="l" t="t" r="r" b="b"/>
            <a:pathLst>
              <a:path w="8044107" h="5638800">
                <a:moveTo>
                  <a:pt x="8044107" y="0"/>
                </a:moveTo>
                <a:lnTo>
                  <a:pt x="8044107" y="5638800"/>
                </a:lnTo>
                <a:lnTo>
                  <a:pt x="0" y="5638800"/>
                </a:lnTo>
                <a:lnTo>
                  <a:pt x="295517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1DDC4-CB90-4DC5-A637-075584796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86113" y="1220999"/>
            <a:ext cx="6851188" cy="115196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Наркотики…</a:t>
            </a:r>
          </a:p>
        </p:txBody>
      </p:sp>
      <p:pic>
        <p:nvPicPr>
          <p:cNvPr id="11" name="Объект 10" descr="Изображение выглядит как человек, ест, внутренний, маленький&#10;&#10;Описание создано автоматически">
            <a:extLst>
              <a:ext uri="{FF2B5EF4-FFF2-40B4-BE49-F238E27FC236}">
                <a16:creationId xmlns:a16="http://schemas.microsoft.com/office/drawing/2014/main" id="{5CD6903F-91DB-484A-85A9-218C1ACF3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0000">
            <a:off x="753441" y="2500177"/>
            <a:ext cx="4419981" cy="2944813"/>
          </a:xfr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26AFF6F-B518-4346-9827-DBC77B679A2E}"/>
              </a:ext>
            </a:extLst>
          </p:cNvPr>
          <p:cNvSpPr txBox="1"/>
          <p:nvPr/>
        </p:nvSpPr>
        <p:spPr>
          <a:xfrm>
            <a:off x="5542585" y="1218282"/>
            <a:ext cx="5006592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Наркоманы люди с </a:t>
            </a:r>
            <a:r>
              <a:rPr lang="ru-RU" sz="2800" b="1" u="sng" dirty="0">
                <a:solidFill>
                  <a:schemeClr val="bg1"/>
                </a:solidFill>
              </a:rPr>
              <a:t>парализованной</a:t>
            </a:r>
            <a:r>
              <a:rPr lang="ru-RU" sz="2400" dirty="0">
                <a:solidFill>
                  <a:schemeClr val="bg1"/>
                </a:solidFill>
              </a:rPr>
              <a:t> волей, люди </a:t>
            </a:r>
            <a:r>
              <a:rPr lang="ru-RU" sz="2400" b="1" u="sng" dirty="0">
                <a:solidFill>
                  <a:schemeClr val="bg1"/>
                </a:solidFill>
              </a:rPr>
              <a:t>психически </a:t>
            </a:r>
            <a:r>
              <a:rPr lang="ru-RU" sz="2400" dirty="0" err="1">
                <a:solidFill>
                  <a:schemeClr val="bg1"/>
                </a:solidFill>
              </a:rPr>
              <a:t>инвалидизированные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ru-RU" sz="2400" dirty="0">
                <a:solidFill>
                  <a:schemeClr val="bg1"/>
                </a:solidFill>
              </a:rPr>
              <a:t>Наркомания </a:t>
            </a:r>
            <a:r>
              <a:rPr lang="ru-RU" sz="2800" b="1" u="sng" dirty="0">
                <a:solidFill>
                  <a:schemeClr val="bg1"/>
                </a:solidFill>
              </a:rPr>
              <a:t>затягивает</a:t>
            </a:r>
            <a:r>
              <a:rPr lang="ru-RU" sz="2400" dirty="0">
                <a:solidFill>
                  <a:schemeClr val="bg1"/>
                </a:solidFill>
              </a:rPr>
              <a:t> почти мгновенно, в отличии от алкоголя, химическая и психологическая зависимость от наркотиков одна из самых </a:t>
            </a:r>
            <a:r>
              <a:rPr lang="ru-RU" sz="2800" b="1" u="sng" dirty="0">
                <a:solidFill>
                  <a:schemeClr val="bg1"/>
                </a:solidFill>
              </a:rPr>
              <a:t>скоростных</a:t>
            </a:r>
            <a:r>
              <a:rPr lang="ru-RU" sz="2400" dirty="0">
                <a:solidFill>
                  <a:schemeClr val="bg1"/>
                </a:solidFill>
              </a:rPr>
              <a:t> по развитию.</a:t>
            </a:r>
          </a:p>
          <a:p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AC563C-3D89-4835-BF23-226E00302DC1}"/>
              </a:ext>
            </a:extLst>
          </p:cNvPr>
          <p:cNvSpPr txBox="1"/>
          <p:nvPr/>
        </p:nvSpPr>
        <p:spPr>
          <a:xfrm>
            <a:off x="10352881" y="6289964"/>
            <a:ext cx="1902691" cy="368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5" action="ppaction://hlinksldjump"/>
              </a:rPr>
              <a:t>ДАЛЕЕ 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4966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Объект 4" descr="Изображение выглядит как ванная&#10;&#10;Описание создано автоматически">
            <a:extLst>
              <a:ext uri="{FF2B5EF4-FFF2-40B4-BE49-F238E27FC236}">
                <a16:creationId xmlns:a16="http://schemas.microsoft.com/office/drawing/2014/main" id="{D8825530-5A6B-415F-8590-6B927B361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0" r="21599" b="1"/>
          <a:stretch/>
        </p:blipFill>
        <p:spPr>
          <a:xfrm rot="21420000">
            <a:off x="4637610" y="-198419"/>
            <a:ext cx="7703959" cy="7254838"/>
          </a:xfrm>
          <a:custGeom>
            <a:avLst/>
            <a:gdLst>
              <a:gd name="connsiteX0" fmla="*/ 0 w 7703959"/>
              <a:gd name="connsiteY0" fmla="*/ 0 h 7254838"/>
              <a:gd name="connsiteX1" fmla="*/ 7703959 w 7703959"/>
              <a:gd name="connsiteY1" fmla="*/ 403747 h 7254838"/>
              <a:gd name="connsiteX2" fmla="*/ 7344909 w 7703959"/>
              <a:gd name="connsiteY2" fmla="*/ 7254838 h 7254838"/>
              <a:gd name="connsiteX3" fmla="*/ 0 w 7703959"/>
              <a:gd name="connsiteY3" fmla="*/ 6869908 h 725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03959" h="7254838">
                <a:moveTo>
                  <a:pt x="0" y="0"/>
                </a:moveTo>
                <a:lnTo>
                  <a:pt x="7703959" y="403747"/>
                </a:lnTo>
                <a:lnTo>
                  <a:pt x="7344909" y="7254838"/>
                </a:lnTo>
                <a:lnTo>
                  <a:pt x="0" y="6869908"/>
                </a:lnTo>
                <a:close/>
              </a:path>
            </a:pathLst>
          </a:custGeom>
        </p:spPr>
      </p:pic>
      <p:sp>
        <p:nvSpPr>
          <p:cNvPr id="27" name="Freeform 22">
            <a:extLst>
              <a:ext uri="{FF2B5EF4-FFF2-40B4-BE49-F238E27FC236}">
                <a16:creationId xmlns:a16="http://schemas.microsoft.com/office/drawing/2014/main" id="{814A8E1E-D245-4042-A1CD-7C5579990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4665278" y="615132"/>
            <a:ext cx="7679541" cy="5638801"/>
          </a:xfrm>
          <a:custGeom>
            <a:avLst/>
            <a:gdLst>
              <a:gd name="connsiteX0" fmla="*/ 7679541 w 7679541"/>
              <a:gd name="connsiteY0" fmla="*/ 0 h 5638801"/>
              <a:gd name="connsiteX1" fmla="*/ 7384024 w 7679541"/>
              <a:gd name="connsiteY1" fmla="*/ 5638801 h 5638801"/>
              <a:gd name="connsiteX2" fmla="*/ 0 w 7679541"/>
              <a:gd name="connsiteY2" fmla="*/ 5638800 h 5638801"/>
              <a:gd name="connsiteX3" fmla="*/ 0 w 7679541"/>
              <a:gd name="connsiteY3" fmla="*/ 0 h 5638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79541" h="5638801">
                <a:moveTo>
                  <a:pt x="7679541" y="0"/>
                </a:moveTo>
                <a:lnTo>
                  <a:pt x="7384024" y="5638801"/>
                </a:lnTo>
                <a:lnTo>
                  <a:pt x="0" y="5638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3BAB99-414A-49A6-A0DB-17E0536B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941987" y="1313614"/>
            <a:ext cx="6485052" cy="115019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Человек начинает </a:t>
            </a:r>
            <a:r>
              <a:rPr lang="en-US" sz="2400" b="1" u="sng" dirty="0">
                <a:solidFill>
                  <a:schemeClr val="bg1"/>
                </a:solidFill>
              </a:rPr>
              <a:t>гнить</a:t>
            </a:r>
            <a:r>
              <a:rPr lang="en-US" sz="1800" dirty="0">
                <a:solidFill>
                  <a:schemeClr val="bg1"/>
                </a:solidFill>
              </a:rPr>
              <a:t> изнутри, поражаются все важнейшие органы</a:t>
            </a:r>
            <a:r>
              <a:rPr lang="ru-RU" sz="1800" dirty="0">
                <a:solidFill>
                  <a:schemeClr val="bg1"/>
                </a:solidFill>
              </a:rPr>
              <a:t>.</a:t>
            </a:r>
            <a:br>
              <a:rPr lang="en-US" sz="18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Перестают нормально функционировать самые </a:t>
            </a:r>
            <a:r>
              <a:rPr lang="en-US" sz="2400" b="1" u="sng" dirty="0">
                <a:solidFill>
                  <a:schemeClr val="bg1"/>
                </a:solidFill>
              </a:rPr>
              <a:t>необходимые</a:t>
            </a:r>
            <a:r>
              <a:rPr lang="en-US" sz="1800" dirty="0">
                <a:solidFill>
                  <a:schemeClr val="bg1"/>
                </a:solidFill>
              </a:rPr>
              <a:t> функции человеческого организма. </a:t>
            </a:r>
            <a:br>
              <a:rPr lang="en-US" sz="18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Обычно наркоманы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не доживают </a:t>
            </a:r>
            <a:r>
              <a:rPr lang="en-US" sz="2400" b="1" u="sng" dirty="0">
                <a:solidFill>
                  <a:schemeClr val="bg1"/>
                </a:solidFill>
              </a:rPr>
              <a:t>до 30 лет</a:t>
            </a:r>
            <a:r>
              <a:rPr lang="en-US" sz="2000" b="1" u="sng" dirty="0">
                <a:solidFill>
                  <a:schemeClr val="bg1"/>
                </a:solidFill>
              </a:rPr>
              <a:t>.</a:t>
            </a:r>
            <a:br>
              <a:rPr lang="ru-RU" sz="2000" b="1" u="sng" dirty="0">
                <a:solidFill>
                  <a:schemeClr val="bg1"/>
                </a:solidFill>
              </a:rPr>
            </a:br>
            <a:br>
              <a:rPr lang="ru-RU" sz="1800" dirty="0">
                <a:solidFill>
                  <a:schemeClr val="bg1"/>
                </a:solidFill>
              </a:rPr>
            </a:br>
            <a:r>
              <a:rPr lang="ru-RU" sz="1800" dirty="0">
                <a:solidFill>
                  <a:schemeClr val="bg1"/>
                </a:solidFill>
              </a:rPr>
              <a:t>Найти хоть какую-нибудь работу будет </a:t>
            </a:r>
            <a:r>
              <a:rPr lang="ru-RU" sz="2400" b="1" u="sng" dirty="0">
                <a:solidFill>
                  <a:schemeClr val="bg1"/>
                </a:solidFill>
              </a:rPr>
              <a:t>практически невозможно.</a:t>
            </a:r>
            <a:br>
              <a:rPr lang="ru-RU" sz="1800" dirty="0">
                <a:solidFill>
                  <a:schemeClr val="bg1"/>
                </a:solidFill>
              </a:rPr>
            </a:br>
            <a:r>
              <a:rPr lang="ru-RU" sz="1800" dirty="0">
                <a:solidFill>
                  <a:schemeClr val="bg1"/>
                </a:solidFill>
              </a:rPr>
              <a:t> </a:t>
            </a:r>
            <a:br>
              <a:rPr lang="ru-RU" sz="1800" dirty="0">
                <a:solidFill>
                  <a:schemeClr val="bg1"/>
                </a:solidFill>
              </a:rPr>
            </a:br>
            <a:endParaRPr lang="en-US" sz="1800" kern="1200" dirty="0">
              <a:solidFill>
                <a:schemeClr val="bg1"/>
              </a:solidFill>
            </a:endParaRPr>
          </a:p>
        </p:txBody>
      </p:sp>
      <p:pic>
        <p:nvPicPr>
          <p:cNvPr id="12" name="Рисунок 11" descr="Изображение выглядит как человек, ест, внутренний, маленький&#10;&#10;Описание создано автоматически">
            <a:extLst>
              <a:ext uri="{FF2B5EF4-FFF2-40B4-BE49-F238E27FC236}">
                <a16:creationId xmlns:a16="http://schemas.microsoft.com/office/drawing/2014/main" id="{A4254D30-61B7-4987-B9B9-5FFE66591F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65" r="27264" b="-2"/>
          <a:stretch/>
        </p:blipFill>
        <p:spPr>
          <a:xfrm rot="21420000">
            <a:off x="-175958" y="-112724"/>
            <a:ext cx="4839750" cy="7104732"/>
          </a:xfrm>
          <a:custGeom>
            <a:avLst/>
            <a:gdLst>
              <a:gd name="connsiteX0" fmla="*/ 359050 w 4839750"/>
              <a:gd name="connsiteY0" fmla="*/ 0 h 7104732"/>
              <a:gd name="connsiteX1" fmla="*/ 4839749 w 4839750"/>
              <a:gd name="connsiteY1" fmla="*/ 234824 h 7104732"/>
              <a:gd name="connsiteX2" fmla="*/ 4839750 w 4839750"/>
              <a:gd name="connsiteY2" fmla="*/ 7104732 h 7104732"/>
              <a:gd name="connsiteX3" fmla="*/ 0 w 4839750"/>
              <a:gd name="connsiteY3" fmla="*/ 6851091 h 710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9750" h="7104732">
                <a:moveTo>
                  <a:pt x="359050" y="0"/>
                </a:moveTo>
                <a:lnTo>
                  <a:pt x="4839749" y="234824"/>
                </a:lnTo>
                <a:lnTo>
                  <a:pt x="4839750" y="7104732"/>
                </a:lnTo>
                <a:lnTo>
                  <a:pt x="0" y="6851091"/>
                </a:lnTo>
                <a:close/>
              </a:path>
            </a:pathLst>
          </a:custGeom>
        </p:spPr>
      </p:pic>
      <p:pic>
        <p:nvPicPr>
          <p:cNvPr id="4" name="Объект 3" descr="Изображение выглядит как фотография, в позе, группа, стена&#10;&#10;Описание создано автоматически">
            <a:extLst>
              <a:ext uri="{FF2B5EF4-FFF2-40B4-BE49-F238E27FC236}">
                <a16:creationId xmlns:a16="http://schemas.microsoft.com/office/drawing/2014/main" id="{0894AB40-89B2-493A-BACB-B0459A5C1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3599">
            <a:off x="5780958" y="3082815"/>
            <a:ext cx="5228776" cy="314033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B136B8-D549-467C-B2A4-14EA1D220D35}"/>
              </a:ext>
            </a:extLst>
          </p:cNvPr>
          <p:cNvSpPr txBox="1"/>
          <p:nvPr/>
        </p:nvSpPr>
        <p:spPr>
          <a:xfrm>
            <a:off x="6883401" y="3676052"/>
            <a:ext cx="4516920" cy="237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D66781-7FB8-4767-A168-4D4C56C96C00}"/>
              </a:ext>
            </a:extLst>
          </p:cNvPr>
          <p:cNvSpPr txBox="1"/>
          <p:nvPr/>
        </p:nvSpPr>
        <p:spPr>
          <a:xfrm>
            <a:off x="121920" y="64094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  <a:hlinkClick r:id="rId6" action="ppaction://hlinksldjump"/>
              </a:rPr>
              <a:t>На главную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638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26">
            <a:extLst>
              <a:ext uri="{FF2B5EF4-FFF2-40B4-BE49-F238E27FC236}">
                <a16:creationId xmlns:a16="http://schemas.microsoft.com/office/drawing/2014/main" id="{C332F766-A180-4C49-9FED-639A2A177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-5858"/>
            <a:ext cx="8002104" cy="638919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D8AD67-84CA-40C9-87E7-F9B2BEDB3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6868339" cy="115196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400" dirty="0">
                <a:solidFill>
                  <a:schemeClr val="bg1"/>
                </a:solidFill>
              </a:rPr>
              <a:t> </a:t>
            </a:r>
            <a:r>
              <a:rPr lang="ru-RU" sz="3100" dirty="0">
                <a:solidFill>
                  <a:schemeClr val="bg1"/>
                </a:solidFill>
              </a:rPr>
              <a:t>Не будь одним из </a:t>
            </a:r>
            <a:r>
              <a:rPr lang="ru-RU" sz="3400" dirty="0">
                <a:solidFill>
                  <a:schemeClr val="bg1"/>
                </a:solidFill>
              </a:rPr>
              <a:t>  </a:t>
            </a:r>
            <a:r>
              <a:rPr lang="ru-RU" sz="3400" b="1" dirty="0">
                <a:solidFill>
                  <a:schemeClr val="bg1"/>
                </a:solidFill>
              </a:rPr>
              <a:t>зависимых</a:t>
            </a:r>
            <a:r>
              <a:rPr lang="ru-RU" sz="3400" dirty="0">
                <a:solidFill>
                  <a:schemeClr val="bg1"/>
                </a:solidFill>
              </a:rPr>
              <a:t>,</a:t>
            </a:r>
            <a:br>
              <a:rPr lang="ru-RU" sz="3400" dirty="0">
                <a:solidFill>
                  <a:schemeClr val="bg1"/>
                </a:solidFill>
              </a:rPr>
            </a:br>
            <a:br>
              <a:rPr lang="ru-RU" sz="3400" dirty="0">
                <a:solidFill>
                  <a:schemeClr val="bg1"/>
                </a:solidFill>
              </a:rPr>
            </a:br>
            <a:r>
              <a:rPr lang="ru-RU" sz="3400" dirty="0">
                <a:solidFill>
                  <a:schemeClr val="bg1"/>
                </a:solidFill>
              </a:rPr>
              <a:t> </a:t>
            </a:r>
            <a:r>
              <a:rPr lang="ru-RU" sz="3100" dirty="0">
                <a:solidFill>
                  <a:schemeClr val="bg1"/>
                </a:solidFill>
              </a:rPr>
              <a:t>будь одним из </a:t>
            </a:r>
            <a:r>
              <a:rPr lang="ru-RU" sz="3600" b="1" dirty="0">
                <a:solidFill>
                  <a:schemeClr val="bg1"/>
                </a:solidFill>
              </a:rPr>
              <a:t>свободных</a:t>
            </a:r>
            <a:r>
              <a:rPr lang="ru-RU" sz="3400" dirty="0">
                <a:solidFill>
                  <a:schemeClr val="bg1"/>
                </a:solidFill>
              </a:rPr>
              <a:t>!</a:t>
            </a:r>
            <a:br>
              <a:rPr lang="ru-RU" sz="3400" dirty="0">
                <a:solidFill>
                  <a:schemeClr val="bg1"/>
                </a:solidFill>
              </a:rPr>
            </a:br>
            <a:endParaRPr lang="ru-RU" sz="3400" dirty="0">
              <a:solidFill>
                <a:schemeClr val="bg1"/>
              </a:solidFill>
            </a:endParaRP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A4F1E00-7161-4A47-A185-2B8B438E2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949" y="2090029"/>
            <a:ext cx="6868339" cy="3311189"/>
          </a:xfrm>
        </p:spPr>
        <p:txBody>
          <a:bodyPr>
            <a:normAutofit fontScale="92500"/>
          </a:bodyPr>
          <a:lstStyle/>
          <a:p>
            <a:pPr algn="ctr"/>
            <a:r>
              <a:rPr lang="ru-RU" sz="2200" b="1" u="sng" dirty="0">
                <a:solidFill>
                  <a:schemeClr val="bg1"/>
                </a:solidFill>
              </a:rPr>
              <a:t>ТЫ</a:t>
            </a:r>
            <a:r>
              <a:rPr lang="ru-RU" dirty="0">
                <a:solidFill>
                  <a:schemeClr val="bg1"/>
                </a:solidFill>
              </a:rPr>
              <a:t> разумный человек. Хорошо воспитан. У </a:t>
            </a:r>
            <a:r>
              <a:rPr lang="ru-RU" sz="2200" b="1" u="sng" dirty="0">
                <a:solidFill>
                  <a:schemeClr val="bg1"/>
                </a:solidFill>
              </a:rPr>
              <a:t>тебя</a:t>
            </a:r>
            <a:r>
              <a:rPr lang="ru-RU" dirty="0">
                <a:solidFill>
                  <a:schemeClr val="bg1"/>
                </a:solidFill>
              </a:rPr>
              <a:t> есть цель в жизни. </a:t>
            </a:r>
          </a:p>
          <a:p>
            <a:pPr algn="ctr"/>
            <a:r>
              <a:rPr lang="ru-RU" sz="2200" b="1" u="sng" dirty="0">
                <a:solidFill>
                  <a:schemeClr val="bg1"/>
                </a:solidFill>
              </a:rPr>
              <a:t>Ты</a:t>
            </a:r>
            <a:r>
              <a:rPr lang="ru-RU" dirty="0">
                <a:solidFill>
                  <a:schemeClr val="bg1"/>
                </a:solidFill>
              </a:rPr>
              <a:t> знаешь, чего хочешь и как это получить. 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Так что, если </a:t>
            </a:r>
            <a:r>
              <a:rPr lang="ru-RU" sz="2200" b="1" u="sng" dirty="0">
                <a:solidFill>
                  <a:schemeClr val="bg1"/>
                </a:solidFill>
              </a:rPr>
              <a:t>тебе</a:t>
            </a:r>
            <a:r>
              <a:rPr lang="ru-RU" dirty="0">
                <a:solidFill>
                  <a:schemeClr val="bg1"/>
                </a:solidFill>
              </a:rPr>
              <a:t> нужна жизнь без наркотиков – просто не пробуй. Не испытывай ни свою волю, ни своё здоровье. </a:t>
            </a:r>
          </a:p>
          <a:p>
            <a:pPr algn="ctr"/>
            <a:r>
              <a:rPr lang="ru-RU" sz="2200" b="1" u="sng" dirty="0">
                <a:solidFill>
                  <a:schemeClr val="bg1"/>
                </a:solidFill>
              </a:rPr>
              <a:t>Не играй </a:t>
            </a:r>
            <a:r>
              <a:rPr lang="ru-RU" dirty="0">
                <a:solidFill>
                  <a:schemeClr val="bg1"/>
                </a:solidFill>
              </a:rPr>
              <a:t>в игру, в которой не бывает победителей.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 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Объект 6" descr="Изображение выглядит как трава, небо, внешний, земля&#10;&#10;Описание создано автоматически">
            <a:hlinkClick r:id="rId3" action="ppaction://hlinksldjump"/>
            <a:extLst>
              <a:ext uri="{FF2B5EF4-FFF2-40B4-BE49-F238E27FC236}">
                <a16:creationId xmlns:a16="http://schemas.microsoft.com/office/drawing/2014/main" id="{106E2EF8-B7EE-41BA-B6FE-B920A464D4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4" r="3" b="3"/>
          <a:stretch/>
        </p:blipFill>
        <p:spPr>
          <a:xfrm>
            <a:off x="8125547" y="-5858"/>
            <a:ext cx="3584638" cy="3132875"/>
          </a:xfrm>
          <a:prstGeom prst="rect">
            <a:avLst/>
          </a:prstGeom>
          <a:ln>
            <a:noFill/>
          </a:ln>
        </p:spPr>
      </p:pic>
      <p:sp useBgFill="1">
        <p:nvSpPr>
          <p:cNvPr id="38" name="Rectangle 28">
            <a:extLst>
              <a:ext uri="{FF2B5EF4-FFF2-40B4-BE49-F238E27FC236}">
                <a16:creationId xmlns:a16="http://schemas.microsoft.com/office/drawing/2014/main" id="{6F1F53F6-2EF9-4216-B0F9-1D85D49A6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4266" y="-5859"/>
            <a:ext cx="123444" cy="63891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Объект 4" descr="Изображение выглядит как текст&#10;&#10;Описание создано автоматически">
            <a:extLst>
              <a:ext uri="{FF2B5EF4-FFF2-40B4-BE49-F238E27FC236}">
                <a16:creationId xmlns:a16="http://schemas.microsoft.com/office/drawing/2014/main" id="{8AB84D3B-4697-418A-8072-2E2FABBE76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12607"/>
          <a:stretch/>
        </p:blipFill>
        <p:spPr>
          <a:xfrm>
            <a:off x="8125547" y="3250086"/>
            <a:ext cx="3584638" cy="3132875"/>
          </a:xfrm>
          <a:prstGeom prst="rect">
            <a:avLst/>
          </a:prstGeom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9E722F-F594-4A88-AE2C-88B14B25D90E}"/>
              </a:ext>
            </a:extLst>
          </p:cNvPr>
          <p:cNvSpPr txBox="1"/>
          <p:nvPr/>
        </p:nvSpPr>
        <p:spPr>
          <a:xfrm>
            <a:off x="10772502" y="6038497"/>
            <a:ext cx="6592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F0000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ДАЛЕЕ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48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Объект 4" descr="Изображение выглядит как закат, небо&#10;&#10;Описание создано автоматически">
            <a:extLst>
              <a:ext uri="{FF2B5EF4-FFF2-40B4-BE49-F238E27FC236}">
                <a16:creationId xmlns:a16="http://schemas.microsoft.com/office/drawing/2014/main" id="{FEA81FA6-451B-4407-A887-631F8E2491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4" r="-1" b="-1"/>
          <a:stretch/>
        </p:blipFill>
        <p:spPr>
          <a:xfrm rot="21420000">
            <a:off x="-83336" y="3424852"/>
            <a:ext cx="4831658" cy="3564518"/>
          </a:xfrm>
          <a:custGeom>
            <a:avLst/>
            <a:gdLst>
              <a:gd name="connsiteX0" fmla="*/ 4831658 w 4831658"/>
              <a:gd name="connsiteY0" fmla="*/ 0 h 3564518"/>
              <a:gd name="connsiteX1" fmla="*/ 4831658 w 4831658"/>
              <a:gd name="connsiteY1" fmla="*/ 3564518 h 3564518"/>
              <a:gd name="connsiteX2" fmla="*/ 0 w 4831658"/>
              <a:gd name="connsiteY2" fmla="*/ 3311302 h 3564518"/>
              <a:gd name="connsiteX3" fmla="*/ 173538 w 4831658"/>
              <a:gd name="connsiteY3" fmla="*/ 0 h 3564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1658" h="3564518">
                <a:moveTo>
                  <a:pt x="4831658" y="0"/>
                </a:moveTo>
                <a:lnTo>
                  <a:pt x="4831658" y="3564518"/>
                </a:lnTo>
                <a:lnTo>
                  <a:pt x="0" y="3311302"/>
                </a:lnTo>
                <a:lnTo>
                  <a:pt x="173538" y="0"/>
                </a:lnTo>
                <a:close/>
              </a:path>
            </a:pathLst>
          </a:custGeom>
        </p:spPr>
      </p:pic>
      <p:pic>
        <p:nvPicPr>
          <p:cNvPr id="7" name="Рисунок 6" descr="Изображение выглядит как человек, внешний, девочка, здание&#10;&#10;Описание создано автоматически">
            <a:extLst>
              <a:ext uri="{FF2B5EF4-FFF2-40B4-BE49-F238E27FC236}">
                <a16:creationId xmlns:a16="http://schemas.microsoft.com/office/drawing/2014/main" id="{9C48B7EA-888F-4ED6-933C-6ECF953F0F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4" r="7503" b="2"/>
          <a:stretch/>
        </p:blipFill>
        <p:spPr>
          <a:xfrm rot="21420000">
            <a:off x="-95732" y="-114591"/>
            <a:ext cx="4657105" cy="3536406"/>
          </a:xfrm>
          <a:custGeom>
            <a:avLst/>
            <a:gdLst>
              <a:gd name="connsiteX0" fmla="*/ 185335 w 4657105"/>
              <a:gd name="connsiteY0" fmla="*/ 0 h 3536406"/>
              <a:gd name="connsiteX1" fmla="*/ 4657105 w 4657105"/>
              <a:gd name="connsiteY1" fmla="*/ 234356 h 3536406"/>
              <a:gd name="connsiteX2" fmla="*/ 4657105 w 4657105"/>
              <a:gd name="connsiteY2" fmla="*/ 3536406 h 3536406"/>
              <a:gd name="connsiteX3" fmla="*/ 0 w 4657105"/>
              <a:gd name="connsiteY3" fmla="*/ 3536406 h 3536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7105" h="3536406">
                <a:moveTo>
                  <a:pt x="185335" y="0"/>
                </a:moveTo>
                <a:lnTo>
                  <a:pt x="4657105" y="234356"/>
                </a:lnTo>
                <a:lnTo>
                  <a:pt x="4657105" y="3536406"/>
                </a:lnTo>
                <a:lnTo>
                  <a:pt x="0" y="3536406"/>
                </a:lnTo>
                <a:close/>
              </a:path>
            </a:pathLst>
          </a:custGeom>
        </p:spPr>
      </p:pic>
      <p:pic>
        <p:nvPicPr>
          <p:cNvPr id="26" name="Объект 12">
            <a:extLst>
              <a:ext uri="{FF2B5EF4-FFF2-40B4-BE49-F238E27FC236}">
                <a16:creationId xmlns:a16="http://schemas.microsoft.com/office/drawing/2014/main" id="{8BF1A80C-7B96-4B40-8250-1B7EACE601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2" r="16726" b="1"/>
          <a:stretch/>
        </p:blipFill>
        <p:spPr>
          <a:xfrm rot="21420000">
            <a:off x="4662034" y="-206568"/>
            <a:ext cx="7703959" cy="7254838"/>
          </a:xfrm>
          <a:custGeom>
            <a:avLst/>
            <a:gdLst>
              <a:gd name="connsiteX0" fmla="*/ 0 w 7703959"/>
              <a:gd name="connsiteY0" fmla="*/ 0 h 7254838"/>
              <a:gd name="connsiteX1" fmla="*/ 7703959 w 7703959"/>
              <a:gd name="connsiteY1" fmla="*/ 403747 h 7254838"/>
              <a:gd name="connsiteX2" fmla="*/ 7344909 w 7703959"/>
              <a:gd name="connsiteY2" fmla="*/ 7254838 h 7254838"/>
              <a:gd name="connsiteX3" fmla="*/ 0 w 7703959"/>
              <a:gd name="connsiteY3" fmla="*/ 6869908 h 7254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03959" h="7254838">
                <a:moveTo>
                  <a:pt x="0" y="0"/>
                </a:moveTo>
                <a:lnTo>
                  <a:pt x="7703959" y="403747"/>
                </a:lnTo>
                <a:lnTo>
                  <a:pt x="7344909" y="7254838"/>
                </a:lnTo>
                <a:lnTo>
                  <a:pt x="0" y="6869908"/>
                </a:lnTo>
                <a:close/>
              </a:path>
            </a:pathLst>
          </a:custGeom>
        </p:spPr>
      </p:pic>
      <p:sp>
        <p:nvSpPr>
          <p:cNvPr id="38" name="Freeform 22">
            <a:extLst>
              <a:ext uri="{FF2B5EF4-FFF2-40B4-BE49-F238E27FC236}">
                <a16:creationId xmlns:a16="http://schemas.microsoft.com/office/drawing/2014/main" id="{D595B30A-1672-4B3A-B287-BE2448D65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rot="21420000">
            <a:off x="4665278" y="615132"/>
            <a:ext cx="7679541" cy="5638801"/>
          </a:xfrm>
          <a:custGeom>
            <a:avLst/>
            <a:gdLst>
              <a:gd name="connsiteX0" fmla="*/ 7679541 w 7679541"/>
              <a:gd name="connsiteY0" fmla="*/ 0 h 5638801"/>
              <a:gd name="connsiteX1" fmla="*/ 7384024 w 7679541"/>
              <a:gd name="connsiteY1" fmla="*/ 5638801 h 5638801"/>
              <a:gd name="connsiteX2" fmla="*/ 0 w 7679541"/>
              <a:gd name="connsiteY2" fmla="*/ 5638800 h 5638801"/>
              <a:gd name="connsiteX3" fmla="*/ 0 w 7679541"/>
              <a:gd name="connsiteY3" fmla="*/ 0 h 5638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79541" h="5638801">
                <a:moveTo>
                  <a:pt x="7679541" y="0"/>
                </a:moveTo>
                <a:lnTo>
                  <a:pt x="7384024" y="5638801"/>
                </a:lnTo>
                <a:lnTo>
                  <a:pt x="0" y="5638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D7E33F-4477-4E4B-952B-6A5A31F2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5063207" y="1249805"/>
            <a:ext cx="6449873" cy="1122804"/>
          </a:xfrm>
        </p:spPr>
        <p:txBody>
          <a:bodyPr>
            <a:no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ЦЕНИ ТО ЧТО У ТЕБЯ ЕСТЬ</a:t>
            </a:r>
          </a:p>
        </p:txBody>
      </p:sp>
      <p:sp>
        <p:nvSpPr>
          <p:cNvPr id="24" name="Объект 23">
            <a:extLst>
              <a:ext uri="{FF2B5EF4-FFF2-40B4-BE49-F238E27FC236}">
                <a16:creationId xmlns:a16="http://schemas.microsoft.com/office/drawing/2014/main" id="{D52C84A5-EB5F-408A-8443-7A0B3B31BA75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1420000">
            <a:off x="5181807" y="2474713"/>
            <a:ext cx="6454820" cy="2919574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Наркотики хороши, чтобы убежать от реальности, но реальность так богата, зачем от нее убегать?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Здоровый образ жизни – выбор современного человека. 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ru-RU" dirty="0">
                <a:solidFill>
                  <a:schemeClr val="bg1"/>
                </a:solidFill>
              </a:rPr>
              <a:t>С каждым днем о состоянии своего здоровья задумывается все больше людей. 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ru-RU" dirty="0">
                <a:solidFill>
                  <a:schemeClr val="bg1"/>
                </a:solidFill>
              </a:rPr>
              <a:t>Сейчас вести здоровый образ жизни модно.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D4197D-18CC-45A8-BB45-49E75BDBBC6D}"/>
              </a:ext>
            </a:extLst>
          </p:cNvPr>
          <p:cNvSpPr txBox="1"/>
          <p:nvPr/>
        </p:nvSpPr>
        <p:spPr>
          <a:xfrm>
            <a:off x="87086" y="48705"/>
            <a:ext cx="232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linkClick r:id="rId6" action="ppaction://hlinksldjump"/>
              </a:rPr>
              <a:t>главная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027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Главное мероприятие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Главное мероприятие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ое мероприятие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217</Words>
  <Application>Microsoft Office PowerPoint</Application>
  <PresentationFormat>Широкоэкранный</PresentationFormat>
  <Paragraphs>27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Arial</vt:lpstr>
      <vt:lpstr>Impact</vt:lpstr>
      <vt:lpstr>Главное мероприятие</vt:lpstr>
      <vt:lpstr>МИР  БЕЗ НАРКОТИКОВ</vt:lpstr>
      <vt:lpstr>Наркотики…</vt:lpstr>
      <vt:lpstr>Человек начинает гнить изнутри, поражаются все важнейшие органы.  Перестают нормально функционировать самые необходимые функции человеческого организма.   Обычно наркоманы не доживают до 30 лет.  Найти хоть какую-нибудь работу будет практически невозможно.   </vt:lpstr>
      <vt:lpstr> Не будь одним из   зависимых,   будь одним из свободных! </vt:lpstr>
      <vt:lpstr>ЦЕНИ ТО ЧТО У ТЕБЯ ЕСТЬ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МИР  БЕЗ НАРКОТИКОВ</dc:title>
  <dc:creator>Фёдоров Илья</dc:creator>
  <cp:lastModifiedBy>Фёдоров Илья</cp:lastModifiedBy>
  <cp:revision>9</cp:revision>
  <dcterms:created xsi:type="dcterms:W3CDTF">2019-01-17T10:02:06Z</dcterms:created>
  <dcterms:modified xsi:type="dcterms:W3CDTF">2019-01-18T07:51:19Z</dcterms:modified>
</cp:coreProperties>
</file>